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844" r:id="rId1"/>
    <p:sldMasterId id="2147483921" r:id="rId2"/>
    <p:sldMasterId id="2147484670" r:id="rId3"/>
  </p:sldMasterIdLst>
  <p:notesMasterIdLst>
    <p:notesMasterId r:id="rId12"/>
  </p:notesMasterIdLst>
  <p:handoutMasterIdLst>
    <p:handoutMasterId r:id="rId13"/>
  </p:handoutMasterIdLst>
  <p:sldIdLst>
    <p:sldId id="626" r:id="rId4"/>
    <p:sldId id="652" r:id="rId5"/>
    <p:sldId id="653" r:id="rId6"/>
    <p:sldId id="656" r:id="rId7"/>
    <p:sldId id="658" r:id="rId8"/>
    <p:sldId id="659" r:id="rId9"/>
    <p:sldId id="651" r:id="rId10"/>
    <p:sldId id="525" r:id="rId11"/>
  </p:sldIdLst>
  <p:sldSz cx="9906000" cy="6858000" type="A4"/>
  <p:notesSz cx="9928225" cy="6797675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dara" panose="020E0502030303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0033CC"/>
    <a:srgbClr val="996600"/>
    <a:srgbClr val="004644"/>
    <a:srgbClr val="001F1E"/>
    <a:srgbClr val="000066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4" y="-2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636" y="-84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7363" cy="3063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2288" y="0"/>
            <a:ext cx="4298950" cy="3063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88113"/>
            <a:ext cx="4297363" cy="30638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b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2288" y="6488113"/>
            <a:ext cx="4298950" cy="30638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b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3B0142-63E6-49A5-8705-4FA269C90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11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688" y="0"/>
            <a:ext cx="4300537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11175"/>
            <a:ext cx="3678237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7388"/>
            <a:ext cx="7280275" cy="305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0538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b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688" y="6457950"/>
            <a:ext cx="4300537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b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D74D5B-FDDC-4C24-BAE6-1E73A067F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841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47650" y="228600"/>
            <a:ext cx="94202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28600" y="5354638"/>
            <a:ext cx="9450388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1105" y="4499676"/>
              <a:ext cx="4294795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862" y="4319027"/>
              <a:ext cx="8281411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2685" y="4334834"/>
              <a:ext cx="8165573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412" y="4316769"/>
              <a:ext cx="4941746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0FAA-ECC2-4865-AEC5-5CA1D2F1EE23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CFCF-6330-4591-8685-82F0E54491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67254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A396-9056-4CB2-8EDA-C917217DB64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BF5B-E272-4269-B561-1A113A5EB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65096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47650" y="228600"/>
            <a:ext cx="94202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1105" y="4501687"/>
              <a:ext cx="4294795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862" y="4318998"/>
              <a:ext cx="8281411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2685" y="4334786"/>
              <a:ext cx="8165573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412" y="4316742"/>
              <a:ext cx="4941746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2BC9-6F3F-482A-B23B-B28778E66690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50E9-4B8D-4965-A33A-AAC59D21F4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95393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F083-0582-4542-A380-8A208083AA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35070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8255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540250" y="1752600"/>
            <a:ext cx="49530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>
            <a:lvl1pPr marL="0" indent="0">
              <a:buFont typeface="Monotype Sorts" charset="2"/>
              <a:buNone/>
              <a:defRPr sz="2400"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85900" y="779463"/>
            <a:ext cx="80899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64" tIns="46032" rIns="92064" bIns="46032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64" tIns="46032" rIns="92064" bIns="46032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400" b="0">
                <a:solidFill>
                  <a:srgbClr val="FF9966"/>
                </a:solidFill>
                <a:latin typeface="Arial" charset="0"/>
              </a:defRPr>
            </a:lvl1pPr>
          </a:lstStyle>
          <a:p>
            <a:pPr>
              <a:defRPr/>
            </a:pPr>
            <a:fld id="{F117A7F3-74E1-4B5E-8B19-D29F95E4C244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79850" y="6248400"/>
            <a:ext cx="3136900" cy="457200"/>
          </a:xfrm>
          <a:noFill/>
        </p:spPr>
        <p:txBody>
          <a:bodyPr/>
          <a:lstStyle>
            <a:lvl1pPr>
              <a:defRPr b="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48400"/>
            <a:ext cx="2063750" cy="457200"/>
          </a:xfrm>
          <a:noFill/>
        </p:spPr>
        <p:txBody>
          <a:bodyPr/>
          <a:lstStyle>
            <a:lvl1pPr>
              <a:defRPr sz="1400" b="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115ADD82-2C33-4672-B45C-30D96BE00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92737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3803-DE01-47FA-89B5-666253102D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10496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FEA8-B574-42BD-A1B5-AFA3C6AB0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27292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D69F-3267-424B-9D41-35ADAC4020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51711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3ADD-16B5-495E-86E1-4D7EC0A3FA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2292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3B8-9A00-4C83-9636-3C43DD2A4D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43177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5FF9-9D68-4735-99E7-D41365524C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7485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5726-72C6-4823-BC09-4ECB304C52DA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4E4B-35BA-42D9-B0A8-72F1E94C5D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952758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1582B-D369-4038-943F-C195AD888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83767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C8F32-0B3F-4D8D-9387-C7842D0843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53058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AFB4-05F3-466D-B184-7C1239EE2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40807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F7C4-C994-4AC2-A675-1E6E4D800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68720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2EAEC-C45B-46F0-BBE4-D6A613B478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741434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1756-9C40-4A4E-95E1-355CD50B7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374395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50E5-668C-4BA0-AB16-735518FE485C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EA63-9315-4BD3-81D5-A50724E40B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784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0C77-ECBB-4A34-825B-AD8F26EA00D1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5A7-1843-40BB-A019-0C96270F7E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749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C7D2-DE25-4A6B-93F1-FBEA9159CBAB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12B3C-C20B-411D-BB64-57FCF2752B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001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ECE9-EC62-4201-8E12-784A85DA4DDD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623F-33BC-4E09-A9D6-203BE6E6B8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47650" y="228600"/>
            <a:ext cx="94202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551613" y="4203700"/>
            <a:ext cx="3116262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836863" y="4075113"/>
            <a:ext cx="6007100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063875" y="4087813"/>
            <a:ext cx="59245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6076950" y="4073525"/>
            <a:ext cx="3582988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28600" y="4059238"/>
            <a:ext cx="9450388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86AF-64C7-4470-B9B1-38A6C48275DB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1CA8-5294-449C-98DF-A7A09F7FE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52435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B850-C708-4EB4-941C-5F32E196688A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4FED4-2CB8-4C1E-B876-3189601902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652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98B9-924B-459A-BA4B-5B6280062B10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F1189-142A-45FA-9F86-B1377A8FA6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643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A15A-9F9C-4842-AE3B-C7A938F175ED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D4AE4-9382-4E03-B241-0D13C3571E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407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E32F-A888-4CF9-85D5-D0318BF6EF7E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B4F2F-10D3-4FD1-82EB-67AA3332C7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719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DBE9-0EBF-45F7-8471-3A7AC90E4CED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3598C-C975-44C2-ADE5-4CDE9AC125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516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6414-8726-48A4-BE96-B6CDE45AEC38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7385C-D5CA-4398-A01B-3F19A33AB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2304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2A7F-48FF-435E-9B1C-E7E29E4CC581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DC75A-0A8B-4D5A-A1DC-6B579E8407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3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24B0-4438-41A5-ADE2-AF9FC0F7D408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40D-4F71-48B7-8A7D-1607F8AA2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0708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364F-5614-434E-ADB2-16FE4AB48A8E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925E-D132-4828-A285-8B5944EEF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71613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BAD4-B84B-4F90-BC70-232136DAC6E7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18C7-C8B3-43D7-B6EB-31E56BEB41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21399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47650" y="228600"/>
            <a:ext cx="94202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09154" y="4499677"/>
              <a:ext cx="4295927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628" y="4319028"/>
              <a:ext cx="8281092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319" y="4334834"/>
              <a:ext cx="8165105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996" y="4316769"/>
              <a:ext cx="4939331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8C3E-1A90-4D15-BE7D-96B4B28E9041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25C5-1ED8-4EFD-ADB6-2141D2030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8125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7650" y="228600"/>
            <a:ext cx="94202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1105" y="4501687"/>
              <a:ext cx="4294795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862" y="4318998"/>
              <a:ext cx="8281411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2685" y="4334786"/>
              <a:ext cx="8165573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412" y="4316742"/>
              <a:ext cx="4941746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092-BD6F-4D3F-924D-143F21F93D12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9E9C-E943-4F36-A874-6F3AC8BE0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03687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7650" y="228600"/>
            <a:ext cx="94202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28600" y="5354638"/>
            <a:ext cx="9450388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1105" y="4499676"/>
              <a:ext cx="4294795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862" y="4319027"/>
              <a:ext cx="8281411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2685" y="4334834"/>
              <a:ext cx="8165573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412" y="4316769"/>
              <a:ext cx="4941746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B862-A35E-458B-B526-FEA0D8DD3314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0354-C48F-4B62-B89E-D13DAC239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49240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2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28600" y="1679575"/>
            <a:ext cx="9450388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09154" y="4499677"/>
              <a:ext cx="4295927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628" y="4319028"/>
              <a:ext cx="8281092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319" y="4334834"/>
              <a:ext cx="8165105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996" y="4316769"/>
              <a:ext cx="4939331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338138"/>
            <a:ext cx="8915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4350" y="6249988"/>
            <a:ext cx="41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FC8B046A-A4C4-45E6-984E-DF8CF50D928D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" y="6249988"/>
            <a:ext cx="41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4350" y="6249988"/>
            <a:ext cx="1257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77F765-C338-486C-AEC3-0FF782092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4563" y="2674938"/>
            <a:ext cx="8026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44" r:id="rId2"/>
    <p:sldLayoutId id="2147484662" r:id="rId3"/>
    <p:sldLayoutId id="2147484645" r:id="rId4"/>
    <p:sldLayoutId id="2147484646" r:id="rId5"/>
    <p:sldLayoutId id="2147484647" r:id="rId6"/>
    <p:sldLayoutId id="2147484663" r:id="rId7"/>
    <p:sldLayoutId id="2147484664" r:id="rId8"/>
    <p:sldLayoutId id="2147484665" r:id="rId9"/>
    <p:sldLayoutId id="2147484648" r:id="rId10"/>
    <p:sldLayoutId id="2147484666" r:id="rId11"/>
    <p:sldLayoutId id="2147484667" r:id="rId12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0250" y="6489700"/>
            <a:ext cx="4940300" cy="406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00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4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3250" y="6502400"/>
            <a:ext cx="412750" cy="355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00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29B5447B-855E-4062-9838-4033EC5B6F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  <p:sldLayoutId id="2147484659" r:id="rId12"/>
    <p:sldLayoutId id="2147484660" r:id="rId13"/>
  </p:sldLayoutIdLst>
  <p:transition>
    <p:fade thruBlk="1"/>
  </p:transition>
  <p:hf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Arial Narrow" panose="020B0606020202030204" pitchFamily="34" charset="0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Arial Narrow" panose="020B0606020202030204" pitchFamily="34" charset="0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Narrow" panose="020B0606020202030204" pitchFamily="34" charset="0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D79B0-C878-4468-9708-499BF10D6462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132A54-5276-40A5-994A-47BB37CB17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5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1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274888"/>
            <a:ext cx="8883650" cy="2490787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26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6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6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6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7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</a:t>
            </a:r>
            <a:r>
              <a:rPr lang="ru-RU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инспекций ЯРБ на Курской АЭС </a:t>
            </a:r>
            <a:r>
              <a:rPr lang="ru-RU" sz="2700" dirty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Северо-Европейского МТУ по надзору за ЯРБ Ростехнадзора</a:t>
            </a:r>
            <a:br>
              <a:rPr lang="ru-RU" sz="2700" dirty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года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1149350" y="6210300"/>
            <a:ext cx="8420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ru-RU" altLang="ru-RU" sz="1800" b="0">
                <a:solidFill>
                  <a:schemeClr val="bg1"/>
                </a:solidFill>
              </a:rPr>
              <a:t>г. Курчатов</a:t>
            </a:r>
            <a:r>
              <a:rPr lang="en-US" altLang="ru-RU" sz="1800" b="0">
                <a:solidFill>
                  <a:schemeClr val="bg1"/>
                </a:solidFill>
              </a:rPr>
              <a:t/>
            </a:r>
            <a:br>
              <a:rPr lang="en-US" altLang="ru-RU" sz="1800" b="0">
                <a:solidFill>
                  <a:schemeClr val="bg1"/>
                </a:solidFill>
              </a:rPr>
            </a:br>
            <a:r>
              <a:rPr lang="ru-RU" altLang="ru-RU" sz="1800" b="0">
                <a:solidFill>
                  <a:schemeClr val="bg1"/>
                </a:solidFill>
              </a:rPr>
              <a:t>29 ноября 2012 г.</a:t>
            </a: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306388" y="5086350"/>
            <a:ext cx="9302750" cy="166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None/>
            </a:pPr>
            <a:r>
              <a:rPr kumimoji="0" lang="ru-RU" altLang="ru-RU" sz="18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None/>
            </a:pPr>
            <a:r>
              <a:rPr kumimoji="0" lang="ru-RU" altLang="ru-RU" i="1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  <a:endParaRPr kumimoji="0" lang="ru-RU" altLang="ru-RU" i="1" dirty="0">
              <a:solidFill>
                <a:srgbClr val="004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None/>
            </a:pPr>
            <a:r>
              <a:rPr kumimoji="0" lang="ru-RU" altLang="ru-RU" i="1" dirty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 Михаил Васильевич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None/>
            </a:pPr>
            <a:endParaRPr kumimoji="0" lang="ru-RU" altLang="ru-RU" sz="1800" dirty="0">
              <a:solidFill>
                <a:srgbClr val="004644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None/>
            </a:pPr>
            <a:r>
              <a:rPr kumimoji="0" lang="ru-RU" altLang="ru-RU" sz="24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2022г</a:t>
            </a:r>
            <a:r>
              <a:rPr kumimoji="0" lang="ru-RU" altLang="ru-RU" sz="2400" dirty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41" name="Picture 41" descr="fsetan_emblema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661988"/>
            <a:ext cx="14859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8363" y="134145"/>
            <a:ext cx="8915400" cy="1252537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076" name="Объект 2"/>
          <p:cNvSpPr>
            <a:spLocks noGrp="1"/>
          </p:cNvSpPr>
          <p:nvPr>
            <p:ph idx="1"/>
          </p:nvPr>
        </p:nvSpPr>
        <p:spPr>
          <a:xfrm>
            <a:off x="920750" y="1125539"/>
            <a:ext cx="8229600" cy="5124449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Clr>
                <a:srgbClr val="31B6FD"/>
              </a:buClr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Сравнительный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надзорной деятельности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инспекций ЯРБ на Курской АЭС Северо-Европейского МТУ по надзору за ЯРБ Ростехнадзора за 9 месяцев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2020, 2021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годов.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практики отдела инспекций ЯРБ на Курской АЭС Северо-Европейского МТУ по надзору за ЯРБ Ростехнадзора за 9 месяцев 2022 года.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Применённые санкции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(административные наказания, представления, предписания). Профилактика правонарушений. 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Типовые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выявляемые в ходе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контрольно-надзорных мероприятий в рамках постоянного государственного надзора.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Сравнительный анализ правоприменительной практики отдела инспекций ЯРБ на Курской АЭС Северо-Европейского МТУ по надзору за ЯРБ Ростехнадзора 2020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 и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Актуальные  вопросы.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571500" algn="l"/>
              </a:tabLst>
            </a:pPr>
            <a:endParaRPr lang="ru-RU" altLang="ru-RU" sz="1800" dirty="0">
              <a:solidFill>
                <a:srgbClr val="0070C0"/>
              </a:solidFill>
            </a:endParaRPr>
          </a:p>
          <a:p>
            <a:pPr>
              <a:buNone/>
              <a:tabLst>
                <a:tab pos="571500" algn="l"/>
              </a:tabLst>
            </a:pPr>
            <a:endParaRPr lang="ru-RU" altLang="ru-RU" sz="18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50350" y="6381750"/>
            <a:ext cx="412386" cy="267243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fld id="{3BF0F241-EC18-49D3-A38B-FC05BC8FEFC8}" type="slidenum">
              <a:rPr kumimoji="0" lang="ru-RU" altLang="ru-RU" sz="1200" b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lvl="0"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kumimoji="0" lang="ru-RU" altLang="ru-RU" sz="1200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31825" y="6381751"/>
            <a:ext cx="2160588" cy="476249"/>
          </a:xfrm>
          <a:solidFill>
            <a:srgbClr val="FFC000"/>
          </a:solidFill>
        </p:spPr>
        <p:txBody>
          <a:bodyPr/>
          <a:lstStyle/>
          <a:p>
            <a:pPr algn="l">
              <a:buNone/>
              <a:defRPr/>
            </a:pPr>
            <a:r>
              <a:rPr lang="ru-RU" sz="1100" i="1" dirty="0" smtClean="0"/>
              <a:t>Кудрявцев Михаил Васильевич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8704004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49313" y="188913"/>
            <a:ext cx="8229600" cy="850900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Сравнительный анализ надзорной деятельности отдела инспекций ЯРБ на Курской АЭС Северо-Европейского МТУ по надзору за ЯРБ Ростехнадзора за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2021 и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 годов</a:t>
            </a:r>
            <a:endParaRPr lang="ru-RU" altLang="ru-RU" sz="1800" b="1" dirty="0">
              <a:solidFill>
                <a:srgbClr val="1C441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594589"/>
              </p:ext>
            </p:extLst>
          </p:nvPr>
        </p:nvGraphicFramePr>
        <p:xfrm>
          <a:off x="927462" y="1160866"/>
          <a:ext cx="8074456" cy="514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7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0508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контрольно-надзорных мероприятий (КНМ)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КНМ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КНМ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КНМ за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38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 инспекции по распоряжению</a:t>
                      </a:r>
                      <a:endParaRPr lang="ru-RU" sz="1800" dirty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15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комплексной рабочей группы по строительному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надзору и комиссий ЦА Ростехнадзора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3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Инспекции в рамках ПГН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97334181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F0F241-EC18-49D3-A38B-FC05BC8FEFC8}" type="slidenum">
              <a:rPr kumimoji="0" lang="ru-RU" altLang="ru-RU" b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3</a:t>
            </a:fld>
            <a:endParaRPr kumimoji="0" lang="ru-RU" altLang="ru-RU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31826" y="6381751"/>
            <a:ext cx="2449513" cy="476249"/>
          </a:xfrm>
          <a:solidFill>
            <a:srgbClr val="FFC000"/>
          </a:solidFill>
        </p:spPr>
        <p:txBody>
          <a:bodyPr/>
          <a:lstStyle/>
          <a:p>
            <a:pPr lvl="0" algn="l"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defRPr/>
            </a:pPr>
            <a:r>
              <a:rPr lang="ru-RU" sz="1100" i="1" dirty="0">
                <a:solidFill>
                  <a:srgbClr val="073E87"/>
                </a:solidFill>
                <a:latin typeface="Arial" charset="0"/>
              </a:rPr>
              <a:t>Кудрявцев Михаил </a:t>
            </a:r>
            <a:endParaRPr lang="ru-RU" sz="1100" i="1" dirty="0" smtClean="0">
              <a:solidFill>
                <a:srgbClr val="073E87"/>
              </a:solidFill>
              <a:latin typeface="Arial" charset="0"/>
            </a:endParaRPr>
          </a:p>
          <a:p>
            <a:pPr lvl="0" algn="l"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defRPr/>
            </a:pPr>
            <a:r>
              <a:rPr lang="ru-RU" sz="1100" i="1" dirty="0" smtClean="0">
                <a:solidFill>
                  <a:srgbClr val="073E87"/>
                </a:solidFill>
                <a:latin typeface="Arial" charset="0"/>
              </a:rPr>
              <a:t>Васильевич</a:t>
            </a:r>
            <a:endParaRPr lang="ru-RU" sz="1100" i="1" dirty="0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49313" y="188913"/>
            <a:ext cx="8229600" cy="850900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результаты правоприменительной практики отдела инспекций ЯРБ на Курской АЭС Северо-Европейского МТУ по надзору за ЯРБ Ростехнадзора за 9 месяцев 2022 года.</a:t>
            </a:r>
            <a:endParaRPr lang="ru-RU" altLang="ru-RU" sz="1800" b="1" dirty="0">
              <a:solidFill>
                <a:srgbClr val="1C441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682156"/>
              </p:ext>
            </p:extLst>
          </p:nvPr>
        </p:nvGraphicFramePr>
        <p:xfrm>
          <a:off x="927462" y="1160866"/>
          <a:ext cx="8074456" cy="511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7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7696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правоприменительной практики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квартал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квартал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квартал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82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наказания</a:t>
                      </a:r>
                      <a:endParaRPr lang="ru-RU" sz="2400" dirty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989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Представления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746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Предписания</a:t>
                      </a:r>
                      <a:endParaRPr lang="ru-RU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6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973341815"/>
                  </a:ext>
                </a:extLst>
              </a:tr>
              <a:tr h="112943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</a:t>
                      </a:r>
                      <a:endParaRPr lang="ru-RU" sz="32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345676559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fld id="{3BF0F241-EC18-49D3-A38B-FC05BC8FEFC8}" type="slidenum">
              <a:rPr kumimoji="0" lang="ru-RU" altLang="ru-RU" b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lvl="0" eaLnBrk="1" hangingPunct="1"/>
              <a:t>4</a:t>
            </a:fld>
            <a:endParaRPr kumimoji="0" lang="ru-RU" altLang="ru-RU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31826" y="6356351"/>
            <a:ext cx="2449513" cy="501649"/>
          </a:xfrm>
          <a:solidFill>
            <a:srgbClr val="FFC000"/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SzTx/>
              <a:tabLst/>
              <a:defRPr/>
            </a:pPr>
            <a:r>
              <a:rPr kumimoji="1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Кудрявцев Михаил </a:t>
            </a:r>
            <a:endParaRPr kumimoji="1" lang="ru-RU" sz="1100" b="1" i="1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SzTx/>
              <a:tabLst/>
              <a:defRPr/>
            </a:pPr>
            <a:r>
              <a:rPr kumimoji="1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Васильевич</a:t>
            </a:r>
            <a:endParaRPr kumimoji="1" lang="ru-RU" sz="1100" b="1" i="1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5213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17500" y="444500"/>
            <a:ext cx="909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нарушения, выявляемые в ходе проведения контрольно-надзорных мероприятий в рамках постоянного государственного надзора</a:t>
            </a:r>
            <a:endParaRPr kumimoji="0" lang="ru-RU" alt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8436" name="ch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-628650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9243219" y="6436878"/>
            <a:ext cx="334961" cy="2585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SzTx/>
              <a:buFont typeface="Monotype Sorts" charset="2"/>
              <a:buNone/>
              <a:tabLst/>
              <a:defRPr/>
            </a:pPr>
            <a:fld id="{DF7A5D67-C633-4B7C-B89A-0343B2399D5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533400" marR="0" lvl="0" indent="-533400" algn="l" defTabSz="914400" rtl="0" eaLnBrk="0" fontAlgn="base" latin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800000"/>
                </a:buClr>
                <a:buSzTx/>
                <a:buFont typeface="Monotype Sorts" charset="2"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Grp="1" noChangeArrowheads="1"/>
          </p:cNvSpPr>
          <p:nvPr>
            <p:ph/>
          </p:nvPr>
        </p:nvSpPr>
        <p:spPr bwMode="auto">
          <a:xfrm>
            <a:off x="457050" y="1324825"/>
            <a:ext cx="8953650" cy="4964185"/>
          </a:xfrm>
          <a:solidFill>
            <a:schemeClr val="accent4">
              <a:lumMod val="20000"/>
              <a:lumOff val="80000"/>
            </a:schemeClr>
          </a:solidFill>
          <a:ln algn="ctr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ru-RU" sz="2000" b="1" i="1" kern="1200" dirty="0" smtClean="0">
              <a:solidFill>
                <a:srgbClr val="000066"/>
              </a:solidFill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ru-RU" sz="2000" b="1" i="1" kern="1200" dirty="0" smtClean="0">
              <a:solidFill>
                <a:srgbClr val="000066"/>
              </a:solidFill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ru-RU" sz="2000" b="1" i="1" kern="1200" dirty="0" smtClean="0">
              <a:solidFill>
                <a:srgbClr val="000066"/>
              </a:solidFill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п. 1.2.21. 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У всех работников и организаций, связанных с размещением, сооружением, эксплуатацией и выводом из эксплуатации АС, проектированием, конструированием и изготовлением их систем и элементов, должна формироваться и поддерживаться культура безопасности </a:t>
            </a:r>
            <a:r>
              <a:rPr lang="ru-RU" sz="1600" b="1" i="1" kern="1200" dirty="0" smtClean="0">
                <a:solidFill>
                  <a:srgbClr val="800000"/>
                </a:solidFill>
              </a:rPr>
              <a:t>(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Общие положения обеспечения безопасности атомных станций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». </a:t>
            </a:r>
            <a:b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НП-001-15</a:t>
            </a:r>
            <a:r>
              <a:rPr lang="ru-RU" sz="1600" b="1" i="1" kern="1200" dirty="0" smtClean="0">
                <a:solidFill>
                  <a:srgbClr val="800000"/>
                </a:solidFill>
              </a:rPr>
              <a:t>). </a:t>
            </a:r>
            <a:endParaRPr lang="ru-RU" sz="800" b="1" i="1" kern="1200" dirty="0" smtClean="0">
              <a:solidFill>
                <a:srgbClr val="800000"/>
              </a:solidFill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endParaRPr lang="ru-RU" sz="800" b="1" i="1" kern="1200" dirty="0" smtClean="0">
              <a:solidFill>
                <a:srgbClr val="800000"/>
              </a:solidFill>
            </a:endParaRPr>
          </a:p>
          <a:p>
            <a:pPr algn="just"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п. 265. 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Ремонтные работы должны проводиться в соответствии с документацией, регламентирующей содержание и порядок выполнения технологических и контрольных операций, а также с оформлением отчетной документации 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ПРАВИЛА УСТРОЙСТВА И БЕЗОПАСНОЙ ЭКСПЛУАТАЦИИ ОБОРУДОВАНИЯ И ТРУБОПРОВОДОВ АТОМНЫХ ЭНЕРГЕТИЧЕСКИХ УСТАНОВОК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».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just">
              <a:spcAft>
                <a:spcPts val="0"/>
              </a:spcAft>
              <a:buClr>
                <a:srgbClr val="800000"/>
              </a:buClr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      НП-089-15).</a:t>
            </a:r>
            <a:r>
              <a:rPr lang="ru-RU" sz="10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 </a:t>
            </a:r>
          </a:p>
          <a:p>
            <a:pPr marL="0" indent="0" algn="just">
              <a:spcAft>
                <a:spcPts val="0"/>
              </a:spcAft>
              <a:buClr>
                <a:srgbClr val="800000"/>
              </a:buClr>
              <a:buNone/>
            </a:pPr>
            <a:endParaRPr lang="ru-RU" sz="1000" b="1" i="1" kern="1200" dirty="0" smtClean="0">
              <a:solidFill>
                <a:srgbClr val="800000"/>
              </a:solidFill>
            </a:endParaRPr>
          </a:p>
          <a:p>
            <a:pPr marL="3451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kern="1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блока АС должна проводиться в соответствии с инструкциями по эксплуатации, разработанными администрацией 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...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05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 БЕЗОПАСНОСТИ РЕАКТОРНЫХ УСТАНОВОК АТОМНЫХ 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НП-082-07). </a:t>
            </a:r>
            <a:endParaRPr lang="ru-RU" sz="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0" indent="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None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kern="12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3.2.1.1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Оперативное сообщение о нарушении в работе АС должно передаваться в течение 1 ч после выявления 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...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105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РАССЛЕДОВАНИЯ И УЧЕТА 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В </a:t>
            </a:r>
            <a:r>
              <a:rPr lang="ru-RU" sz="105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АТОМНЫХ 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НП-004-08)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kern="12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 Narrow" panose="020B0606020202030204" pitchFamily="34" charset="0"/>
              <a:buNone/>
              <a:defRPr/>
            </a:pPr>
            <a:r>
              <a:rPr lang="ru-RU" sz="1600" b="1" i="1" kern="1200" dirty="0" smtClean="0">
                <a:solidFill>
                  <a:srgbClr val="000066"/>
                </a:solidFill>
              </a:rPr>
              <a:t> </a:t>
            </a:r>
            <a:endParaRPr lang="ru-RU" sz="1200" b="1" i="1" kern="1200" dirty="0" smtClean="0">
              <a:solidFill>
                <a:srgbClr val="000066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 Narrow" panose="020B0606020202030204" pitchFamily="34" charset="0"/>
              <a:buNone/>
              <a:defRPr/>
            </a:pPr>
            <a:endParaRPr lang="ru-RU" sz="1400" b="1" i="1" kern="1200" dirty="0">
              <a:solidFill>
                <a:srgbClr val="0000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71514" y="6364287"/>
            <a:ext cx="2306817" cy="331123"/>
          </a:xfrm>
          <a:solidFill>
            <a:srgbClr val="FFC000"/>
          </a:solidFill>
        </p:spPr>
        <p:txBody>
          <a:bodyPr/>
          <a:lstStyle/>
          <a:p>
            <a:pPr algn="l">
              <a:defRPr/>
            </a:pPr>
            <a:r>
              <a:rPr lang="ru-RU" sz="1100" i="1" dirty="0" smtClean="0"/>
              <a:t>Кудрявцев Михаил </a:t>
            </a:r>
          </a:p>
          <a:p>
            <a:pPr algn="l">
              <a:defRPr/>
            </a:pPr>
            <a:r>
              <a:rPr lang="ru-RU" sz="1100" i="1" dirty="0" smtClean="0"/>
              <a:t>Васильевич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042863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49313" y="188913"/>
            <a:ext cx="8229600" cy="850900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Сравнительный анализ правоприменительной практики отдела инспекций ЯРБ на Курской АЭС Северо-Европейского МТУ по надзору за ЯРБ Ростехнадзора за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2021 и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 годов.</a:t>
            </a:r>
            <a:endParaRPr lang="ru-RU" altLang="ru-RU" sz="1800" b="1" dirty="0">
              <a:solidFill>
                <a:srgbClr val="1C441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68822"/>
              </p:ext>
            </p:extLst>
          </p:nvPr>
        </p:nvGraphicFramePr>
        <p:xfrm>
          <a:off x="631825" y="1023358"/>
          <a:ext cx="8370093" cy="527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2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78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9081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правоприменительной практики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НП-001-015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1.2.21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НП-089-015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265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НП-082-07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4.2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973341815"/>
                  </a:ext>
                </a:extLst>
              </a:tr>
              <a:tr h="92927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НП-004-08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3.2.1.1</a:t>
                      </a:r>
                      <a:endParaRPr lang="ru-RU" sz="20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345676559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fld id="{3BF0F241-EC18-49D3-A38B-FC05BC8FEFC8}" type="slidenum">
              <a:rPr kumimoji="0" lang="ru-RU" altLang="ru-RU" b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lvl="0" eaLnBrk="1" hangingPunct="1"/>
              <a:t>6</a:t>
            </a:fld>
            <a:endParaRPr kumimoji="0" lang="ru-RU" altLang="ru-RU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31826" y="6433806"/>
            <a:ext cx="2449513" cy="424194"/>
          </a:xfrm>
          <a:solidFill>
            <a:srgbClr val="FFC000"/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SzTx/>
              <a:tabLst/>
              <a:defRPr/>
            </a:pPr>
            <a:r>
              <a:rPr kumimoji="1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Кудрявцев Михаил </a:t>
            </a:r>
            <a:endParaRPr kumimoji="1" lang="ru-RU" sz="1100" b="1" i="1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SzTx/>
              <a:tabLst/>
              <a:defRPr/>
            </a:pPr>
            <a:r>
              <a:rPr kumimoji="1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Васильевич</a:t>
            </a:r>
            <a:endParaRPr kumimoji="1" lang="ru-RU" sz="1100" b="1" i="1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0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03"/>
            <a:ext cx="9955213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17500" y="444500"/>
            <a:ext cx="909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 вопросы</a:t>
            </a:r>
            <a:endParaRPr kumimoji="0" lang="ru-RU" alt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ch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-628650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9354508" y="6433750"/>
            <a:ext cx="26161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r" eaLnBrk="1" hangingPunct="1"/>
            <a:fld id="{3BF0F241-EC18-49D3-A38B-FC05BC8FEFC8}" type="slidenum">
              <a:rPr kumimoji="0" lang="ru-RU" altLang="ru-RU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eaLnBrk="1" hangingPunct="1"/>
              <a:t>7</a:t>
            </a:fld>
            <a:endParaRPr kumimoji="0" lang="ru-RU" alt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Grp="1" noChangeArrowheads="1"/>
          </p:cNvSpPr>
          <p:nvPr>
            <p:ph/>
          </p:nvPr>
        </p:nvSpPr>
        <p:spPr bwMode="auto">
          <a:xfrm>
            <a:off x="338138" y="1152386"/>
            <a:ext cx="9147175" cy="5168515"/>
          </a:xfrm>
          <a:solidFill>
            <a:schemeClr val="bg2">
              <a:lumMod val="10000"/>
              <a:lumOff val="90000"/>
            </a:schemeClr>
          </a:solidFill>
          <a:ln algn="ctr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r>
              <a:rPr lang="ru-RU" sz="3200" b="1" kern="1200" dirty="0" smtClean="0">
                <a:solidFill>
                  <a:schemeClr val="accent5">
                    <a:lumMod val="50000"/>
                  </a:schemeClr>
                </a:solidFill>
              </a:rPr>
              <a:t>Не укомплектованность отдела кадрами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r>
              <a:rPr lang="ru-RU" sz="3200" b="1" kern="1200" dirty="0" smtClean="0">
                <a:solidFill>
                  <a:schemeClr val="accent5">
                    <a:lumMod val="50000"/>
                  </a:schemeClr>
                </a:solidFill>
              </a:rPr>
              <a:t>Неопределённость </a:t>
            </a:r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</a:rPr>
              <a:t>в вопросе </a:t>
            </a:r>
            <a:r>
              <a:rPr lang="ru-RU" sz="3200" b="1" kern="1200" dirty="0" smtClean="0">
                <a:solidFill>
                  <a:schemeClr val="accent5">
                    <a:lumMod val="50000"/>
                  </a:schemeClr>
                </a:solidFill>
              </a:rPr>
              <a:t>осуществления постоянного государственного надзора </a:t>
            </a:r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</a:rPr>
              <a:t>за </a:t>
            </a:r>
            <a:r>
              <a:rPr lang="ru-RU" sz="3200" b="1" kern="1200" dirty="0" smtClean="0">
                <a:solidFill>
                  <a:schemeClr val="accent5">
                    <a:lumMod val="50000"/>
                  </a:schemeClr>
                </a:solidFill>
              </a:rPr>
              <a:t>Учётом и Контролем ЯМ, РВ и РАО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</a:rPr>
              <a:t>Неопределённость в </a:t>
            </a:r>
            <a:r>
              <a:rPr lang="ru-RU" sz="3200" b="1" kern="1200" dirty="0" smtClean="0">
                <a:solidFill>
                  <a:schemeClr val="accent5">
                    <a:lumMod val="50000"/>
                  </a:schemeClr>
                </a:solidFill>
              </a:rPr>
              <a:t>тематическом вопросе осуществления 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ПГН </a:t>
            </a:r>
            <a:r>
              <a:rPr lang="ru-RU" sz="2400" b="1" i="1" kern="1200" dirty="0" smtClean="0">
                <a:solidFill>
                  <a:srgbClr val="00B050"/>
                </a:solidFill>
              </a:rPr>
              <a:t>(«Положение ...», утв. ПП РФ №373 от 23.04.2012; «Положение ...», утв. ПП РФ №1044 от 15.10.2012).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 Narrow" panose="020B0606020202030204" pitchFamily="34" charset="0"/>
              <a:buNone/>
              <a:defRPr/>
            </a:pPr>
            <a:endParaRPr lang="ru-RU" sz="1400" b="1" i="1" kern="1200" dirty="0">
              <a:solidFill>
                <a:srgbClr val="000066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184414"/>
              </p:ext>
            </p:extLst>
          </p:nvPr>
        </p:nvGraphicFramePr>
        <p:xfrm>
          <a:off x="569913" y="6572250"/>
          <a:ext cx="2421481" cy="44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5" imgW="1024212" imgH="284988" progId="Word.Document.12">
                  <p:embed/>
                </p:oleObj>
              </mc:Choice>
              <mc:Fallback>
                <p:oleObj name="Документ" r:id="rId5" imgW="1024212" imgH="284988" progId="Word.Documen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913" y="6572250"/>
                        <a:ext cx="2421481" cy="442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69913" y="6381985"/>
            <a:ext cx="2199413" cy="4816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defRPr/>
            </a:pPr>
            <a:r>
              <a:rPr lang="ru-RU" sz="1100" i="1" dirty="0">
                <a:solidFill>
                  <a:srgbClr val="073E87"/>
                </a:solidFill>
                <a:latin typeface="Arial" charset="0"/>
              </a:rPr>
              <a:t>Кудрявцев Михаил </a:t>
            </a:r>
          </a:p>
          <a:p>
            <a:pPr lvl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defRPr/>
            </a:pPr>
            <a:r>
              <a:rPr lang="ru-RU" sz="1100" i="1" dirty="0">
                <a:solidFill>
                  <a:srgbClr val="073E87"/>
                </a:solidFill>
                <a:latin typeface="Arial" charset="0"/>
              </a:rPr>
              <a:t>Васильевич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409575" y="2913063"/>
            <a:ext cx="8915400" cy="1143000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ru-RU" altLang="ru-RU" smtClean="0">
                <a:solidFill>
                  <a:srgbClr val="FF0000"/>
                </a:solidFill>
                <a:latin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048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ru-RU" altLang="ru-RU" sz="1400" smtClean="0">
                <a:solidFill>
                  <a:srgbClr val="000066"/>
                </a:solidFill>
              </a:rPr>
              <a:t>Курская АЭС. Краткая справка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fld id="{E9813CEB-0902-4D57-862C-BEBD9D7DC203}" type="slidenum">
              <a:rPr kumimoji="0" lang="ru-RU" altLang="ru-RU" smtClean="0">
                <a:solidFill>
                  <a:srgbClr val="000066"/>
                </a:solidFill>
              </a:rPr>
              <a:pPr/>
              <a:t>8</a:t>
            </a:fld>
            <a:endParaRPr kumimoji="0" lang="ru-RU" altLang="ru-RU" smtClean="0">
              <a:solidFill>
                <a:srgbClr val="000066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955213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1741488" y="3233738"/>
            <a:ext cx="663098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None/>
            </a:pPr>
            <a:r>
              <a:rPr lang="ru-RU" altLang="ru-RU" sz="3600" dirty="0"/>
              <a:t>СПАСИБО ЗА </a:t>
            </a:r>
            <a:r>
              <a:rPr lang="ru-RU" altLang="ru-RU" sz="3600" dirty="0" smtClean="0"/>
              <a:t>ВНИМАНИЕ !</a:t>
            </a:r>
            <a:endParaRPr lang="ru-RU" alt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575" y="6249988"/>
            <a:ext cx="2199413" cy="4816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defRPr/>
            </a:pPr>
            <a:r>
              <a:rPr lang="ru-RU" sz="1100" i="1" dirty="0">
                <a:solidFill>
                  <a:srgbClr val="073E87"/>
                </a:solidFill>
                <a:latin typeface="Arial" charset="0"/>
              </a:rPr>
              <a:t>Кудрявцев Михаил 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defRPr/>
            </a:pPr>
            <a:r>
              <a:rPr lang="ru-RU" sz="1100" i="1" dirty="0">
                <a:solidFill>
                  <a:srgbClr val="073E87"/>
                </a:solidFill>
                <a:latin typeface="Arial" charset="0"/>
              </a:rPr>
              <a:t>Васильевич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щий доклад (стандартная)">
  <a:themeElements>
    <a:clrScheme name="Общий доклад (стандартная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Общий доклад (стандартная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0" fontAlgn="base" latinLnBrk="0" hangingPunct="0">
          <a:lnSpc>
            <a:spcPct val="90000"/>
          </a:lnSpc>
          <a:spcBef>
            <a:spcPct val="25000"/>
          </a:spcBef>
          <a:spcAft>
            <a:spcPct val="25000"/>
          </a:spcAft>
          <a:buClr>
            <a:srgbClr val="800000"/>
          </a:buClr>
          <a:buSzTx/>
          <a:buFont typeface="Monotype Sorts" charset="2"/>
          <a:buAutoNum type="arabicPeriod"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0" fontAlgn="base" latinLnBrk="0" hangingPunct="0">
          <a:lnSpc>
            <a:spcPct val="90000"/>
          </a:lnSpc>
          <a:spcBef>
            <a:spcPct val="25000"/>
          </a:spcBef>
          <a:spcAft>
            <a:spcPct val="25000"/>
          </a:spcAft>
          <a:buClr>
            <a:srgbClr val="800000"/>
          </a:buClr>
          <a:buSzTx/>
          <a:buFont typeface="Monotype Sorts" charset="2"/>
          <a:buAutoNum type="arabicPeriod"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щий доклад (стандартная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ий доклад (стандартная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ий доклад (стандартная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9750</TotalTime>
  <Words>504</Words>
  <Application>Microsoft Office PowerPoint</Application>
  <PresentationFormat>Лист A4 (210x297 мм)</PresentationFormat>
  <Paragraphs>150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Wingdings</vt:lpstr>
      <vt:lpstr>Times New Roman</vt:lpstr>
      <vt:lpstr>Monotype Sorts</vt:lpstr>
      <vt:lpstr>Arial Narrow</vt:lpstr>
      <vt:lpstr>Calibri</vt:lpstr>
      <vt:lpstr>Candara</vt:lpstr>
      <vt:lpstr>Symbol</vt:lpstr>
      <vt:lpstr>Волна</vt:lpstr>
      <vt:lpstr>Общий доклад (стандартная)</vt:lpstr>
      <vt:lpstr>Тема Office</vt:lpstr>
      <vt:lpstr>Документ</vt:lpstr>
      <vt:lpstr>Ростехнадзор  Правоприменительная практика  Отдела инспекций ЯРБ на Курской АЭС Северо-Европейского МТУ по надзору за ЯРБ Ростехнадзора за 9 месяцев 2022 года</vt:lpstr>
      <vt:lpstr>Содержание</vt:lpstr>
      <vt:lpstr>Сравнительный анализ надзорной деятельности отдела инспекций ЯРБ на Курской АЭС Северо-Европейского МТУ по надзору за ЯРБ Ростехнадзора за 9 месяцев 2020, 2021 и 2022 годов</vt:lpstr>
      <vt:lpstr>Основные результаты правоприменительной практики отдела инспекций ЯРБ на Курской АЭС Северо-Европейского МТУ по надзору за ЯРБ Ростехнадзора за 9 месяцев 2022 года.</vt:lpstr>
      <vt:lpstr>Презентация PowerPoint</vt:lpstr>
      <vt:lpstr>Сравнительный анализ правоприменительной практики отдела инспекций ЯРБ на Курской АЭС Северо-Европейского МТУ по надзору за ЯРБ Ростехнадзора за 2020, 2021 и 9 месяцев 2022 годов.</vt:lpstr>
      <vt:lpstr>Презентация PowerPoint</vt:lpstr>
      <vt:lpstr>Благодарю за внимание!</vt:lpstr>
    </vt:vector>
  </TitlesOfParts>
  <Company>КуАЭС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КУРСКАЯ АЭС  Модернизация энергоблока №1</dc:title>
  <dc:creator>С.Н. Щербаков</dc:creator>
  <cp:lastModifiedBy>Косыренкова Наталия Олеговна</cp:lastModifiedBy>
  <cp:revision>555</cp:revision>
  <cp:lastPrinted>2002-06-14T11:50:24Z</cp:lastPrinted>
  <dcterms:created xsi:type="dcterms:W3CDTF">2001-07-10T11:24:02Z</dcterms:created>
  <dcterms:modified xsi:type="dcterms:W3CDTF">2022-10-05T06:09:36Z</dcterms:modified>
</cp:coreProperties>
</file>